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1"/>
  </p:notesMasterIdLst>
  <p:sldIdLst>
    <p:sldId id="257" r:id="rId5"/>
    <p:sldId id="291" r:id="rId6"/>
    <p:sldId id="335" r:id="rId7"/>
    <p:sldId id="336" r:id="rId8"/>
    <p:sldId id="337" r:id="rId9"/>
    <p:sldId id="33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063" autoAdjust="0"/>
  </p:normalViewPr>
  <p:slideViewPr>
    <p:cSldViewPr snapToGrid="0">
      <p:cViewPr varScale="1">
        <p:scale>
          <a:sx n="104" d="100"/>
          <a:sy n="104" d="100"/>
        </p:scale>
        <p:origin x="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2658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182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147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177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8/29/23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Types of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613611" y="999091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8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r>
              <a:rPr lang="en-US" sz="4800" b="1" i="0" dirty="0">
                <a:solidFill>
                  <a:srgbClr val="252C33"/>
                </a:solidFill>
                <a:effectLst/>
                <a:latin typeface="Calibri Light (Headings)"/>
              </a:rPr>
              <a:t>Outline</a:t>
            </a: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Different Types of Machine Learning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alibri Light (Headings)"/>
              </a:rPr>
              <a:t>Definitions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Algorithms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Applications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B2A46A-7800-9EEE-1096-F1371D62D5E6}"/>
              </a:ext>
            </a:extLst>
          </p:cNvPr>
          <p:cNvGrpSpPr/>
          <p:nvPr/>
        </p:nvGrpSpPr>
        <p:grpSpPr>
          <a:xfrm>
            <a:off x="131779" y="1699569"/>
            <a:ext cx="3833157" cy="4273671"/>
            <a:chOff x="71719" y="1860207"/>
            <a:chExt cx="3833157" cy="282093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D34953-E324-28E5-2D7F-D45106008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9" y="1860207"/>
              <a:ext cx="3833157" cy="2221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22BE1A-BC86-53E2-E755-E5A3C1C6D648}"/>
                </a:ext>
              </a:extLst>
            </p:cNvPr>
            <p:cNvSpPr txBox="1"/>
            <p:nvPr/>
          </p:nvSpPr>
          <p:spPr>
            <a:xfrm>
              <a:off x="448066" y="4173307"/>
              <a:ext cx="308270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Supervised Learning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D9CBA3-73D2-B200-EF5D-F936B3A1317F}"/>
              </a:ext>
            </a:extLst>
          </p:cNvPr>
          <p:cNvGrpSpPr/>
          <p:nvPr/>
        </p:nvGrpSpPr>
        <p:grpSpPr>
          <a:xfrm>
            <a:off x="4229100" y="1699569"/>
            <a:ext cx="3733800" cy="4273671"/>
            <a:chOff x="4229100" y="1872907"/>
            <a:chExt cx="3733800" cy="28082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89494B-6BA4-8533-60F1-83FC3C3BB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100" y="1872907"/>
              <a:ext cx="3733800" cy="22098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0F54D-A625-DDB8-6250-CB711680A013}"/>
                </a:ext>
              </a:extLst>
            </p:cNvPr>
            <p:cNvSpPr txBox="1"/>
            <p:nvPr/>
          </p:nvSpPr>
          <p:spPr>
            <a:xfrm>
              <a:off x="4361486" y="4173307"/>
              <a:ext cx="346902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Unsupervised Learning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6246A0-E231-417A-4932-36FD67F9C06F}"/>
              </a:ext>
            </a:extLst>
          </p:cNvPr>
          <p:cNvGrpSpPr/>
          <p:nvPr/>
        </p:nvGrpSpPr>
        <p:grpSpPr>
          <a:xfrm>
            <a:off x="8086056" y="1699569"/>
            <a:ext cx="3974165" cy="4273671"/>
            <a:chOff x="8146117" y="1860207"/>
            <a:chExt cx="3974165" cy="282093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07314AE-7831-E7DE-4F43-C53CD536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117" y="1860207"/>
              <a:ext cx="3974165" cy="199441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5E21F3-9FFB-FF92-4C94-181FC884912C}"/>
                </a:ext>
              </a:extLst>
            </p:cNvPr>
            <p:cNvSpPr txBox="1"/>
            <p:nvPr/>
          </p:nvSpPr>
          <p:spPr>
            <a:xfrm>
              <a:off x="8322960" y="4173307"/>
              <a:ext cx="362047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Reinforcement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Definitions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3287"/>
              </p:ext>
            </p:extLst>
          </p:nvPr>
        </p:nvGraphicFramePr>
        <p:xfrm>
          <a:off x="724945" y="1582330"/>
          <a:ext cx="10742109" cy="2661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Supervised Learning is used to train machines using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labeled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Unsupervised learning used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unlabeled data </a:t>
                      </a:r>
                      <a:r>
                        <a:rPr lang="en-US" sz="2400" b="0" dirty="0"/>
                        <a:t>to train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Reinforcement Learning uses an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</a:rPr>
                        <a:t>agent</a:t>
                      </a:r>
                      <a:r>
                        <a:rPr lang="en-US" sz="2400" b="0" dirty="0"/>
                        <a:t> and an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</a:rPr>
                        <a:t>environment</a:t>
                      </a:r>
                      <a:r>
                        <a:rPr lang="en-US" sz="2400" b="0" dirty="0"/>
                        <a:t> to produce and </a:t>
                      </a:r>
                      <a:r>
                        <a:rPr lang="en-US" sz="2400" b="1" dirty="0">
                          <a:solidFill>
                            <a:srgbClr val="FFC000"/>
                          </a:solidFill>
                        </a:rPr>
                        <a:t>action</a:t>
                      </a:r>
                      <a:r>
                        <a:rPr lang="en-US" sz="2400" b="0" dirty="0"/>
                        <a:t> and a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reward</a:t>
                      </a:r>
                      <a:r>
                        <a:rPr lang="en-US" sz="2400" b="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AACAE-0969-C9E1-7406-5D084EE44DC9}"/>
              </a:ext>
            </a:extLst>
          </p:cNvPr>
          <p:cNvGrpSpPr/>
          <p:nvPr/>
        </p:nvGrpSpPr>
        <p:grpSpPr>
          <a:xfrm>
            <a:off x="469583" y="3815655"/>
            <a:ext cx="3719463" cy="2033823"/>
            <a:chOff x="597244" y="3966565"/>
            <a:chExt cx="3719463" cy="2033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B67E32-67B8-6B4A-62BE-71838BAA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6C1836-C3EF-03CB-EAB0-71C5195CD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A4E791-B0FB-BD67-E221-CEE5681AE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ED7B87-1376-02F6-DDB9-A2A254F32941}"/>
                </a:ext>
              </a:extLst>
            </p:cNvPr>
            <p:cNvSpPr txBox="1"/>
            <p:nvPr/>
          </p:nvSpPr>
          <p:spPr>
            <a:xfrm>
              <a:off x="867213" y="5631056"/>
              <a:ext cx="8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Mango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FA17-4592-2F6A-432A-FA3290AE7460}"/>
                </a:ext>
              </a:extLst>
            </p:cNvPr>
            <p:cNvSpPr txBox="1"/>
            <p:nvPr/>
          </p:nvSpPr>
          <p:spPr>
            <a:xfrm>
              <a:off x="2078753" y="503878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D1118-C48E-45D9-C26B-71391B621B80}"/>
                </a:ext>
              </a:extLst>
            </p:cNvPr>
            <p:cNvSpPr txBox="1"/>
            <p:nvPr/>
          </p:nvSpPr>
          <p:spPr>
            <a:xfrm>
              <a:off x="3212018" y="5567449"/>
              <a:ext cx="852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Grapes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8AC54F-313B-F674-3D9F-B70AB63E1411}"/>
              </a:ext>
            </a:extLst>
          </p:cNvPr>
          <p:cNvGrpSpPr/>
          <p:nvPr/>
        </p:nvGrpSpPr>
        <p:grpSpPr>
          <a:xfrm>
            <a:off x="4236267" y="3859333"/>
            <a:ext cx="3719463" cy="2034498"/>
            <a:chOff x="597244" y="3966565"/>
            <a:chExt cx="3719463" cy="203449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057504-EA86-C6CB-DA90-57FC2C66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D102C35-8B9D-C646-5436-2D35653F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780DAC-B8EE-586D-44BC-D5C83F46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6B401A-B265-C511-0228-1E7B71E0A4A9}"/>
                </a:ext>
              </a:extLst>
            </p:cNvPr>
            <p:cNvSpPr txBox="1"/>
            <p:nvPr/>
          </p:nvSpPr>
          <p:spPr>
            <a:xfrm>
              <a:off x="1088262" y="561300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D00CF7-7DE4-A14D-AF08-AC7FBA38B248}"/>
                </a:ext>
              </a:extLst>
            </p:cNvPr>
            <p:cNvSpPr txBox="1"/>
            <p:nvPr/>
          </p:nvSpPr>
          <p:spPr>
            <a:xfrm>
              <a:off x="2242037" y="511408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50CF3D-FF58-128F-EC61-719158B89D03}"/>
                </a:ext>
              </a:extLst>
            </p:cNvPr>
            <p:cNvSpPr txBox="1"/>
            <p:nvPr/>
          </p:nvSpPr>
          <p:spPr>
            <a:xfrm>
              <a:off x="3447541" y="563173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E98B4E-42FE-D419-DA60-20FA9AC6881F}"/>
              </a:ext>
            </a:extLst>
          </p:cNvPr>
          <p:cNvGrpSpPr/>
          <p:nvPr/>
        </p:nvGrpSpPr>
        <p:grpSpPr>
          <a:xfrm>
            <a:off x="8144042" y="4275742"/>
            <a:ext cx="3883296" cy="1628907"/>
            <a:chOff x="8144042" y="4275742"/>
            <a:chExt cx="3883296" cy="162890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CCD596-00AE-E9AB-7CA4-F73BEDA32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042" y="4275742"/>
              <a:ext cx="1308100" cy="1549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E95DF72-6022-FC80-A79F-0F921FE9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920" y="4557905"/>
              <a:ext cx="1795659" cy="134674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9F78156-FDE0-6F74-CFB9-C477EADA7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0" y="4610227"/>
              <a:ext cx="1359338" cy="1147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90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552040"/>
              </p:ext>
            </p:extLst>
          </p:nvPr>
        </p:nvGraphicFramePr>
        <p:xfrm>
          <a:off x="724945" y="1582330"/>
          <a:ext cx="10742109" cy="567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5677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44509970-6F8E-37B7-7F3F-EF220AB9570E}"/>
              </a:ext>
            </a:extLst>
          </p:cNvPr>
          <p:cNvGrpSpPr/>
          <p:nvPr/>
        </p:nvGrpSpPr>
        <p:grpSpPr>
          <a:xfrm>
            <a:off x="8118392" y="2486313"/>
            <a:ext cx="2977977" cy="2088355"/>
            <a:chOff x="597245" y="2247415"/>
            <a:chExt cx="2977977" cy="208835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64CAF74-15F2-C23A-DE23-4B3671F53FE3}"/>
                </a:ext>
              </a:extLst>
            </p:cNvPr>
            <p:cNvSpPr/>
            <p:nvPr/>
          </p:nvSpPr>
          <p:spPr>
            <a:xfrm>
              <a:off x="597246" y="2247415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Monte-Carlo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6419294-2434-26DB-C53F-073D59B37263}"/>
                </a:ext>
              </a:extLst>
            </p:cNvPr>
            <p:cNvSpPr/>
            <p:nvPr/>
          </p:nvSpPr>
          <p:spPr>
            <a:xfrm>
              <a:off x="597246" y="2823553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Temporal Difference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F708ECE-EA5A-03F4-58E1-E40403C17144}"/>
                </a:ext>
              </a:extLst>
            </p:cNvPr>
            <p:cNvSpPr/>
            <p:nvPr/>
          </p:nvSpPr>
          <p:spPr>
            <a:xfrm>
              <a:off x="597245" y="3399691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Q-Learning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364C767-DBFD-4EA9-5D42-CEB6575F4412}"/>
                </a:ext>
              </a:extLst>
            </p:cNvPr>
            <p:cNvSpPr/>
            <p:nvPr/>
          </p:nvSpPr>
          <p:spPr>
            <a:xfrm>
              <a:off x="597245" y="3948982"/>
              <a:ext cx="2977975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Dynamic Programming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8A1688-1E69-A29A-C5F5-F63A9467CDB7}"/>
              </a:ext>
            </a:extLst>
          </p:cNvPr>
          <p:cNvGrpSpPr/>
          <p:nvPr/>
        </p:nvGrpSpPr>
        <p:grpSpPr>
          <a:xfrm>
            <a:off x="1264509" y="2486313"/>
            <a:ext cx="2710247" cy="2664493"/>
            <a:chOff x="864974" y="2247415"/>
            <a:chExt cx="2710247" cy="266449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030EE84-68B2-79DA-EF49-AFAF9D72879D}"/>
                </a:ext>
              </a:extLst>
            </p:cNvPr>
            <p:cNvSpPr/>
            <p:nvPr/>
          </p:nvSpPr>
          <p:spPr>
            <a:xfrm>
              <a:off x="864974" y="2247415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K-Nearest Neighbor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3A08CF6-C8BF-B856-8696-A2DE76BFE4A7}"/>
                </a:ext>
              </a:extLst>
            </p:cNvPr>
            <p:cNvSpPr/>
            <p:nvPr/>
          </p:nvSpPr>
          <p:spPr>
            <a:xfrm>
              <a:off x="864974" y="2823553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Linear Regression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A86B1C3-8678-E389-6DB4-A3A4CE4339EA}"/>
                </a:ext>
              </a:extLst>
            </p:cNvPr>
            <p:cNvSpPr/>
            <p:nvPr/>
          </p:nvSpPr>
          <p:spPr>
            <a:xfrm>
              <a:off x="864975" y="3399691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Logistic Regression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C71E138-C532-B970-A0A9-A24A88972D12}"/>
                </a:ext>
              </a:extLst>
            </p:cNvPr>
            <p:cNvSpPr/>
            <p:nvPr/>
          </p:nvSpPr>
          <p:spPr>
            <a:xfrm>
              <a:off x="864974" y="3948982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Support Vector Machines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939C815-D8B1-CFB1-031F-787C713C645B}"/>
                </a:ext>
              </a:extLst>
            </p:cNvPr>
            <p:cNvSpPr/>
            <p:nvPr/>
          </p:nvSpPr>
          <p:spPr>
            <a:xfrm>
              <a:off x="864974" y="4525120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Decision Tree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A95638-DCDF-94B3-6B6A-15F313BC1B38}"/>
              </a:ext>
            </a:extLst>
          </p:cNvPr>
          <p:cNvGrpSpPr/>
          <p:nvPr/>
        </p:nvGrpSpPr>
        <p:grpSpPr>
          <a:xfrm>
            <a:off x="4515364" y="2512641"/>
            <a:ext cx="3161269" cy="2088355"/>
            <a:chOff x="413953" y="2247415"/>
            <a:chExt cx="3161269" cy="2088355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1E670EB-BEB2-0808-22DB-96B0978C72AF}"/>
                </a:ext>
              </a:extLst>
            </p:cNvPr>
            <p:cNvSpPr/>
            <p:nvPr/>
          </p:nvSpPr>
          <p:spPr>
            <a:xfrm>
              <a:off x="413953" y="2247415"/>
              <a:ext cx="3161269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 Means Clustering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ACD2D4F-D04F-F2E1-931D-8FB9E8DE523B}"/>
                </a:ext>
              </a:extLst>
            </p:cNvPr>
            <p:cNvSpPr/>
            <p:nvPr/>
          </p:nvSpPr>
          <p:spPr>
            <a:xfrm>
              <a:off x="413953" y="2823553"/>
              <a:ext cx="3161269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Hierarchical Clustering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BD2CCF8-AC97-76BE-AC39-32B9CBD96345}"/>
                </a:ext>
              </a:extLst>
            </p:cNvPr>
            <p:cNvSpPr/>
            <p:nvPr/>
          </p:nvSpPr>
          <p:spPr>
            <a:xfrm>
              <a:off x="413953" y="3399691"/>
              <a:ext cx="3161268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DBSCAN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DC505EA-598C-D45C-F3B6-932C60ED6813}"/>
                </a:ext>
              </a:extLst>
            </p:cNvPr>
            <p:cNvSpPr/>
            <p:nvPr/>
          </p:nvSpPr>
          <p:spPr>
            <a:xfrm>
              <a:off x="413953" y="3948982"/>
              <a:ext cx="3161267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Principal Component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64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927541"/>
              </p:ext>
            </p:extLst>
          </p:nvPr>
        </p:nvGraphicFramePr>
        <p:xfrm>
          <a:off x="724945" y="1313128"/>
          <a:ext cx="10742109" cy="567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5677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1597CA9B-A44F-D03D-0488-A737FC704E1C}"/>
              </a:ext>
            </a:extLst>
          </p:cNvPr>
          <p:cNvGrpSpPr/>
          <p:nvPr/>
        </p:nvGrpSpPr>
        <p:grpSpPr>
          <a:xfrm>
            <a:off x="957941" y="2435030"/>
            <a:ext cx="3252885" cy="3628400"/>
            <a:chOff x="957941" y="2435030"/>
            <a:chExt cx="3252885" cy="362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AABF5-C443-0227-3B0C-198FF343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786" y="2435030"/>
              <a:ext cx="1641207" cy="10941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A192AA-2BD7-5005-762F-096DCA744B0F}"/>
                </a:ext>
              </a:extLst>
            </p:cNvPr>
            <p:cNvSpPr txBox="1"/>
            <p:nvPr/>
          </p:nvSpPr>
          <p:spPr>
            <a:xfrm>
              <a:off x="1658791" y="3662448"/>
              <a:ext cx="181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Stock Prediction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8EFD69-6D72-A882-3C6F-E404E0B2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41" y="4257837"/>
              <a:ext cx="3252885" cy="13411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707225-7FF1-03B1-43DE-6BB37D27DCC9}"/>
                </a:ext>
              </a:extLst>
            </p:cNvPr>
            <p:cNvSpPr txBox="1"/>
            <p:nvPr/>
          </p:nvSpPr>
          <p:spPr>
            <a:xfrm>
              <a:off x="1589153" y="5694098"/>
              <a:ext cx="199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Sentiment Analysis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32ADF-4198-DCFA-E1EA-419B7287C9E3}"/>
              </a:ext>
            </a:extLst>
          </p:cNvPr>
          <p:cNvGrpSpPr/>
          <p:nvPr/>
        </p:nvGrpSpPr>
        <p:grpSpPr>
          <a:xfrm>
            <a:off x="8693716" y="2018500"/>
            <a:ext cx="2815771" cy="4150397"/>
            <a:chOff x="8200571" y="2043422"/>
            <a:chExt cx="2815771" cy="41503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B141F1-ED5C-2535-8564-CBB117ED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571" y="4294893"/>
              <a:ext cx="2815771" cy="15838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C8E9E0-02B9-11CF-F567-B734459E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0289" y="2043422"/>
              <a:ext cx="1953638" cy="195363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9BE114-352F-A746-0268-08B801EBB749}"/>
                </a:ext>
              </a:extLst>
            </p:cNvPr>
            <p:cNvSpPr txBox="1"/>
            <p:nvPr/>
          </p:nvSpPr>
          <p:spPr>
            <a:xfrm>
              <a:off x="9271862" y="3959025"/>
              <a:ext cx="82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Chess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DB4790-7D10-BD20-0048-324E644B7CBE}"/>
                </a:ext>
              </a:extLst>
            </p:cNvPr>
            <p:cNvSpPr txBox="1"/>
            <p:nvPr/>
          </p:nvSpPr>
          <p:spPr>
            <a:xfrm>
              <a:off x="9196239" y="5824487"/>
              <a:ext cx="82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Dota 2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095AF56F-BB19-DEC3-A747-03B87816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88" y="2165131"/>
            <a:ext cx="2604850" cy="195363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ABCD329-F7B2-702E-FDF8-C10578664B02}"/>
              </a:ext>
            </a:extLst>
          </p:cNvPr>
          <p:cNvSpPr txBox="1"/>
          <p:nvPr/>
        </p:nvSpPr>
        <p:spPr>
          <a:xfrm>
            <a:off x="5322115" y="4303435"/>
            <a:ext cx="185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Malware analysis</a:t>
            </a:r>
          </a:p>
        </p:txBody>
      </p:sp>
    </p:spTree>
    <p:extLst>
      <p:ext uri="{BB962C8B-B14F-4D97-AF65-F5344CB8AC3E}">
        <p14:creationId xmlns:p14="http://schemas.microsoft.com/office/powerpoint/2010/main" val="25721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1687</TotalTime>
  <Words>322</Words>
  <Application>Microsoft Macintosh PowerPoint</Application>
  <PresentationFormat>Widescreen</PresentationFormat>
  <Paragraphs>98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Calibri Light (Headings)</vt:lpstr>
      <vt:lpstr>Charter</vt:lpstr>
      <vt:lpstr>Wingdings</vt:lpstr>
      <vt:lpstr>Office Theme</vt:lpstr>
      <vt:lpstr>Types of Machine Learning</vt:lpstr>
      <vt:lpstr>PowerPoint Presentation</vt:lpstr>
      <vt:lpstr>Types of Machine Learning</vt:lpstr>
      <vt:lpstr>Definitions</vt:lpstr>
      <vt:lpstr>Algorithms</vt:lpstr>
      <vt:lpstr>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248</cp:revision>
  <dcterms:created xsi:type="dcterms:W3CDTF">2022-05-11T03:47:05Z</dcterms:created>
  <dcterms:modified xsi:type="dcterms:W3CDTF">2023-08-29T13:13:17Z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